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5B4E3C-E61B-4E44-B40E-5631798C4916}" v="147" dt="2021-01-25T16:33:27.616"/>
    <p1510:client id="{5932E95D-8725-4758-98C6-4374D8E51588}" v="91" dt="2021-01-25T15:36:54.291"/>
    <p1510:client id="{E3B52557-92D2-43A9-936B-2B79A0CF5DCA}" v="7" dt="2021-01-25T16:22:50.1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91" d="100"/>
          <a:sy n="91" d="100"/>
        </p:scale>
        <p:origin x="208" y="5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2.png>
</file>

<file path=ppt/media/image3.png>
</file>

<file path=ppt/media/image4.png>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1/26/21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986154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949719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1505797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5263028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282989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1/26/21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0510136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1/26/21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704464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356364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675600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1/26/21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23573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605367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1/26/21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26793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1/26/21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61942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1/26/21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649597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1/26/21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34279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1/26/21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56939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165001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1/26/21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3946791439"/>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1.xml"/><Relationship Id="rId6" Type="http://schemas.openxmlformats.org/officeDocument/2006/relationships/image" Target="../media/image6.tiff"/><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1.xml"/><Relationship Id="rId6" Type="http://schemas.openxmlformats.org/officeDocument/2006/relationships/image" Target="../media/image7.tiff"/><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1.xml"/><Relationship Id="rId6" Type="http://schemas.openxmlformats.org/officeDocument/2006/relationships/image" Target="../media/image8.tiff"/><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1.xml"/><Relationship Id="rId6" Type="http://schemas.openxmlformats.org/officeDocument/2006/relationships/image" Target="../media/image9.tiff"/><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1.xml"/><Relationship Id="rId6" Type="http://schemas.openxmlformats.org/officeDocument/2006/relationships/image" Target="../media/image10.tiff"/><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6A222EB-A81E-4238-B08D-AAB1828C8E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014676C-074B-475A-8346-9C901C86C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cxnSp>
        <p:nvCxnSpPr>
          <p:cNvPr id="12" name="Straight Connector 11">
            <a:extLst>
              <a:ext uri="{FF2B5EF4-FFF2-40B4-BE49-F238E27FC236}">
                <a16:creationId xmlns:a16="http://schemas.microsoft.com/office/drawing/2014/main" id="{179C4C8E-197B-4679-AE96-B5147F971C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6687" y="1930986"/>
            <a:ext cx="0" cy="3200400"/>
          </a:xfrm>
          <a:prstGeom prst="line">
            <a:avLst/>
          </a:prstGeom>
          <a:ln w="15875" cap="sq">
            <a:solidFill>
              <a:schemeClr val="tx2">
                <a:alpha val="70000"/>
              </a:schemeClr>
            </a:solidFill>
            <a:miter lim="800000"/>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C4542EAC-8BF3-4BFD-9891-145BC49409C2}"/>
              </a:ext>
            </a:extLst>
          </p:cNvPr>
          <p:cNvSpPr>
            <a:spLocks noGrp="1"/>
          </p:cNvSpPr>
          <p:nvPr>
            <p:ph type="subTitle" idx="1"/>
          </p:nvPr>
        </p:nvSpPr>
        <p:spPr>
          <a:xfrm>
            <a:off x="1154955" y="1266958"/>
            <a:ext cx="2904124" cy="4528457"/>
          </a:xfrm>
        </p:spPr>
        <p:txBody>
          <a:bodyPr anchor="ctr">
            <a:normAutofit/>
          </a:bodyPr>
          <a:lstStyle/>
          <a:p>
            <a:pPr algn="r"/>
            <a:r>
              <a:rPr lang="en-US" b="1">
                <a:solidFill>
                  <a:schemeClr val="tx2"/>
                </a:solidFill>
                <a:ea typeface="+mn-lt"/>
                <a:cs typeface="+mn-lt"/>
              </a:rPr>
              <a:t>Problem Statement:-</a:t>
            </a:r>
            <a:r>
              <a:rPr lang="en-US">
                <a:solidFill>
                  <a:schemeClr val="tx2"/>
                </a:solidFill>
                <a:ea typeface="+mn-lt"/>
                <a:cs typeface="+mn-lt"/>
              </a:rPr>
              <a:t> </a:t>
            </a:r>
            <a:br>
              <a:rPr lang="en-US">
                <a:solidFill>
                  <a:schemeClr val="tx2"/>
                </a:solidFill>
                <a:ea typeface="+mn-lt"/>
                <a:cs typeface="+mn-lt"/>
              </a:rPr>
            </a:br>
            <a:r>
              <a:rPr lang="en-US">
                <a:solidFill>
                  <a:schemeClr val="tx2"/>
                </a:solidFill>
                <a:ea typeface="+mn-lt"/>
                <a:cs typeface="+mn-lt"/>
              </a:rPr>
              <a:t>Predicting The Car Price analyzing the significant variable so that Chinese Firm can bring their business to India.</a:t>
            </a:r>
            <a:endParaRPr lang="tr-TR">
              <a:solidFill>
                <a:schemeClr val="tx2"/>
              </a:solidFill>
              <a:ea typeface="+mn-lt"/>
              <a:cs typeface="+mn-lt"/>
            </a:endParaRPr>
          </a:p>
          <a:p>
            <a:pPr algn="r"/>
            <a:endParaRPr lang="tr-TR">
              <a:solidFill>
                <a:schemeClr val="tx2"/>
              </a:solidFill>
              <a:cs typeface="Arial"/>
            </a:endParaRPr>
          </a:p>
        </p:txBody>
      </p:sp>
      <p:sp>
        <p:nvSpPr>
          <p:cNvPr id="2" name="Title 1">
            <a:extLst>
              <a:ext uri="{FF2B5EF4-FFF2-40B4-BE49-F238E27FC236}">
                <a16:creationId xmlns:a16="http://schemas.microsoft.com/office/drawing/2014/main" id="{9FB28281-3783-403A-B1AB-0182A003DFE3}"/>
              </a:ext>
            </a:extLst>
          </p:cNvPr>
          <p:cNvSpPr>
            <a:spLocks noGrp="1"/>
          </p:cNvSpPr>
          <p:nvPr>
            <p:ph type="ctrTitle"/>
          </p:nvPr>
        </p:nvSpPr>
        <p:spPr>
          <a:xfrm>
            <a:off x="4654295" y="1266958"/>
            <a:ext cx="6808362" cy="4528457"/>
          </a:xfrm>
        </p:spPr>
        <p:txBody>
          <a:bodyPr vert="horz" lIns="91440" tIns="45720" rIns="91440" bIns="45720" rtlCol="0" anchor="ctr">
            <a:normAutofit fontScale="90000"/>
          </a:bodyPr>
          <a:lstStyle/>
          <a:p>
            <a:pPr marL="285750" indent="-285750">
              <a:lnSpc>
                <a:spcPct val="90000"/>
              </a:lnSpc>
              <a:spcBef>
                <a:spcPts val="800"/>
              </a:spcBef>
              <a:buFont typeface="Wingdings"/>
              <a:buChar char="q"/>
            </a:pPr>
            <a:r>
              <a:rPr lang="en-US" sz="1800" dirty="0">
                <a:ea typeface="+mj-lt"/>
                <a:cs typeface="+mj-lt"/>
              </a:rPr>
              <a:t>A Chinese Car making company aspires to enter the Indian market by setting up their manufacturing unit there and producing cars locally to give competition to their Indian and other counterparts.</a:t>
            </a:r>
            <a:endParaRPr lang="en-US" sz="1800" dirty="0"/>
          </a:p>
          <a:p>
            <a:pPr marL="285750" indent="-285750">
              <a:lnSpc>
                <a:spcPct val="90000"/>
              </a:lnSpc>
              <a:spcBef>
                <a:spcPts val="800"/>
              </a:spcBef>
              <a:buFont typeface="Wingdings"/>
              <a:buChar char="q"/>
            </a:pPr>
            <a:r>
              <a:rPr lang="en-US" sz="1800" dirty="0">
                <a:ea typeface="+mj-lt"/>
                <a:cs typeface="+mj-lt"/>
              </a:rPr>
              <a:t>They have contracted an automobile consulting company to understand the factors on which the pricing of cars depends. Specifically, they want to understand the factors affecting the pricing of cars in the Indian market, since those may be very different from the Chinese market.</a:t>
            </a:r>
          </a:p>
          <a:p>
            <a:pPr marL="285750" indent="-285750">
              <a:lnSpc>
                <a:spcPct val="90000"/>
              </a:lnSpc>
              <a:spcBef>
                <a:spcPts val="800"/>
              </a:spcBef>
              <a:buFont typeface="Wingdings"/>
              <a:buChar char="q"/>
            </a:pPr>
            <a:r>
              <a:rPr lang="en-US" sz="1800" dirty="0">
                <a:ea typeface="+mj-lt"/>
                <a:cs typeface="+mj-lt"/>
              </a:rPr>
              <a:t>The company wants to know:</a:t>
            </a:r>
          </a:p>
          <a:p>
            <a:pPr>
              <a:lnSpc>
                <a:spcPct val="90000"/>
              </a:lnSpc>
              <a:spcBef>
                <a:spcPts val="800"/>
              </a:spcBef>
            </a:pPr>
            <a:r>
              <a:rPr lang="en-US" sz="1800" dirty="0">
                <a:ea typeface="+mj-lt"/>
                <a:cs typeface="+mj-lt"/>
              </a:rPr>
              <a:t>   a. Which variables are significant in predicting the price of a  car.</a:t>
            </a:r>
          </a:p>
          <a:p>
            <a:pPr>
              <a:lnSpc>
                <a:spcPct val="90000"/>
              </a:lnSpc>
              <a:spcBef>
                <a:spcPts val="800"/>
              </a:spcBef>
            </a:pPr>
            <a:r>
              <a:rPr lang="en-US" sz="1800" dirty="0">
                <a:ea typeface="+mj-lt"/>
                <a:cs typeface="+mj-lt"/>
              </a:rPr>
              <a:t>   b. How well those variables describe the price of a car.</a:t>
            </a:r>
          </a:p>
          <a:p>
            <a:pPr marL="285750" indent="-285750">
              <a:lnSpc>
                <a:spcPct val="90000"/>
              </a:lnSpc>
              <a:spcBef>
                <a:spcPts val="800"/>
              </a:spcBef>
              <a:buFont typeface="Wingdings"/>
              <a:buChar char="q"/>
            </a:pPr>
            <a:r>
              <a:rPr lang="en-US" sz="1800" dirty="0">
                <a:ea typeface="+mj-lt"/>
                <a:cs typeface="+mj-lt"/>
              </a:rPr>
              <a:t>Based on various market surveys, the consulting firm has gathered a large dataset of different types of cars across the Indian market.</a:t>
            </a:r>
          </a:p>
          <a:p>
            <a:pPr>
              <a:lnSpc>
                <a:spcPct val="90000"/>
              </a:lnSpc>
            </a:pPr>
            <a:endParaRPr lang="tr-TR" sz="1800" dirty="0">
              <a:cs typeface="Arial"/>
            </a:endParaRPr>
          </a:p>
        </p:txBody>
      </p:sp>
    </p:spTree>
    <p:extLst>
      <p:ext uri="{BB962C8B-B14F-4D97-AF65-F5344CB8AC3E}">
        <p14:creationId xmlns:p14="http://schemas.microsoft.com/office/powerpoint/2010/main" val="5537265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F99DC-6067-5941-AD92-D2F557724621}"/>
              </a:ext>
            </a:extLst>
          </p:cNvPr>
          <p:cNvSpPr>
            <a:spLocks noGrp="1"/>
          </p:cNvSpPr>
          <p:nvPr>
            <p:ph type="title"/>
          </p:nvPr>
        </p:nvSpPr>
        <p:spPr/>
        <p:txBody>
          <a:bodyPr/>
          <a:lstStyle/>
          <a:p>
            <a:pPr algn="ctr"/>
            <a:r>
              <a:rPr lang="en-US" sz="3600">
                <a:solidFill>
                  <a:schemeClr val="bg1"/>
                </a:solidFill>
              </a:rPr>
              <a:t>Train and Test Split</a:t>
            </a:r>
            <a:endParaRPr lang="en-US" sz="3600" dirty="0">
              <a:solidFill>
                <a:schemeClr val="bg1"/>
              </a:solidFill>
            </a:endParaRPr>
          </a:p>
        </p:txBody>
      </p:sp>
      <p:sp>
        <p:nvSpPr>
          <p:cNvPr id="3" name="Text Placeholder 2">
            <a:extLst>
              <a:ext uri="{FF2B5EF4-FFF2-40B4-BE49-F238E27FC236}">
                <a16:creationId xmlns:a16="http://schemas.microsoft.com/office/drawing/2014/main" id="{1FF9ECF9-4033-9E41-B559-117D57EC0DF8}"/>
              </a:ext>
            </a:extLst>
          </p:cNvPr>
          <p:cNvSpPr>
            <a:spLocks noGrp="1"/>
          </p:cNvSpPr>
          <p:nvPr>
            <p:ph type="body" sz="half" idx="2"/>
          </p:nvPr>
        </p:nvSpPr>
        <p:spPr>
          <a:xfrm>
            <a:off x="1154954" y="2419643"/>
            <a:ext cx="8825659" cy="3967089"/>
          </a:xfrm>
        </p:spPr>
        <p:txBody>
          <a:bodyPr/>
          <a:lstStyle/>
          <a:p>
            <a:endParaRPr lang="en-US" dirty="0"/>
          </a:p>
        </p:txBody>
      </p:sp>
      <p:sp>
        <p:nvSpPr>
          <p:cNvPr id="4" name="Rounded Rectangle 3">
            <a:extLst>
              <a:ext uri="{FF2B5EF4-FFF2-40B4-BE49-F238E27FC236}">
                <a16:creationId xmlns:a16="http://schemas.microsoft.com/office/drawing/2014/main" id="{11EF6878-C3C9-144E-B95F-943F76375478}"/>
              </a:ext>
            </a:extLst>
          </p:cNvPr>
          <p:cNvSpPr/>
          <p:nvPr/>
        </p:nvSpPr>
        <p:spPr>
          <a:xfrm>
            <a:off x="4135901" y="2616590"/>
            <a:ext cx="2447779" cy="956603"/>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Data</a:t>
            </a:r>
            <a:endParaRPr lang="en-US" dirty="0">
              <a:solidFill>
                <a:schemeClr val="bg1"/>
              </a:solidFill>
            </a:endParaRPr>
          </a:p>
        </p:txBody>
      </p:sp>
      <p:sp>
        <p:nvSpPr>
          <p:cNvPr id="5" name="Rounded Rectangle 4">
            <a:extLst>
              <a:ext uri="{FF2B5EF4-FFF2-40B4-BE49-F238E27FC236}">
                <a16:creationId xmlns:a16="http://schemas.microsoft.com/office/drawing/2014/main" id="{ED72C583-8585-0048-B6BC-633DDA63318C}"/>
              </a:ext>
            </a:extLst>
          </p:cNvPr>
          <p:cNvSpPr/>
          <p:nvPr/>
        </p:nvSpPr>
        <p:spPr>
          <a:xfrm>
            <a:off x="2211387" y="4346917"/>
            <a:ext cx="2276207" cy="1063283"/>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Train(80%)</a:t>
            </a:r>
            <a:endParaRPr lang="en-US" dirty="0">
              <a:solidFill>
                <a:schemeClr val="bg1"/>
              </a:solidFill>
            </a:endParaRPr>
          </a:p>
        </p:txBody>
      </p:sp>
      <p:sp>
        <p:nvSpPr>
          <p:cNvPr id="6" name="Rounded Rectangle 5">
            <a:extLst>
              <a:ext uri="{FF2B5EF4-FFF2-40B4-BE49-F238E27FC236}">
                <a16:creationId xmlns:a16="http://schemas.microsoft.com/office/drawing/2014/main" id="{4244FB0B-8404-CE4B-8C60-F2A7FABB456F}"/>
              </a:ext>
            </a:extLst>
          </p:cNvPr>
          <p:cNvSpPr/>
          <p:nvPr/>
        </p:nvSpPr>
        <p:spPr>
          <a:xfrm>
            <a:off x="6096000" y="4346917"/>
            <a:ext cx="2457157" cy="1063283"/>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Test(20%)</a:t>
            </a:r>
            <a:endParaRPr lang="en-US" dirty="0">
              <a:solidFill>
                <a:schemeClr val="bg1"/>
              </a:solidFill>
            </a:endParaRPr>
          </a:p>
        </p:txBody>
      </p:sp>
      <p:sp>
        <p:nvSpPr>
          <p:cNvPr id="13" name="Curved Right Arrow 12">
            <a:extLst>
              <a:ext uri="{FF2B5EF4-FFF2-40B4-BE49-F238E27FC236}">
                <a16:creationId xmlns:a16="http://schemas.microsoft.com/office/drawing/2014/main" id="{70E24FCC-C8FD-0240-B7A1-5BC72ABACDCC}"/>
              </a:ext>
            </a:extLst>
          </p:cNvPr>
          <p:cNvSpPr/>
          <p:nvPr/>
        </p:nvSpPr>
        <p:spPr>
          <a:xfrm>
            <a:off x="2954215" y="3094891"/>
            <a:ext cx="1026942" cy="1252026"/>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Curved Left Arrow 13">
            <a:extLst>
              <a:ext uri="{FF2B5EF4-FFF2-40B4-BE49-F238E27FC236}">
                <a16:creationId xmlns:a16="http://schemas.microsoft.com/office/drawing/2014/main" id="{63FE909E-2486-8F48-8842-6AE9B117649D}"/>
              </a:ext>
            </a:extLst>
          </p:cNvPr>
          <p:cNvSpPr/>
          <p:nvPr/>
        </p:nvSpPr>
        <p:spPr>
          <a:xfrm>
            <a:off x="6724357" y="3094891"/>
            <a:ext cx="1336431" cy="125202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18414241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9E799-FFA4-AC40-9D9E-797E198BF511}"/>
              </a:ext>
            </a:extLst>
          </p:cNvPr>
          <p:cNvSpPr>
            <a:spLocks noGrp="1"/>
          </p:cNvSpPr>
          <p:nvPr>
            <p:ph type="title"/>
          </p:nvPr>
        </p:nvSpPr>
        <p:spPr>
          <a:xfrm>
            <a:off x="1154954" y="1447800"/>
            <a:ext cx="8825659" cy="1084385"/>
          </a:xfrm>
        </p:spPr>
        <p:txBody>
          <a:bodyPr/>
          <a:lstStyle/>
          <a:p>
            <a:pPr algn="ctr"/>
            <a:r>
              <a:rPr lang="en-US" sz="3200" dirty="0">
                <a:solidFill>
                  <a:schemeClr val="bg1"/>
                </a:solidFill>
              </a:rPr>
              <a:t>Model Building Approach/Steps:</a:t>
            </a:r>
          </a:p>
        </p:txBody>
      </p:sp>
      <p:sp>
        <p:nvSpPr>
          <p:cNvPr id="3" name="Text Placeholder 2">
            <a:extLst>
              <a:ext uri="{FF2B5EF4-FFF2-40B4-BE49-F238E27FC236}">
                <a16:creationId xmlns:a16="http://schemas.microsoft.com/office/drawing/2014/main" id="{2056A5BC-0B1F-264C-9E0E-2B770A847A09}"/>
              </a:ext>
            </a:extLst>
          </p:cNvPr>
          <p:cNvSpPr>
            <a:spLocks noGrp="1"/>
          </p:cNvSpPr>
          <p:nvPr>
            <p:ph type="body" sz="half" idx="2"/>
          </p:nvPr>
        </p:nvSpPr>
        <p:spPr>
          <a:xfrm>
            <a:off x="1154954" y="2968283"/>
            <a:ext cx="8825659" cy="3009314"/>
          </a:xfrm>
        </p:spPr>
        <p:txBody>
          <a:bodyPr>
            <a:normAutofit/>
          </a:bodyPr>
          <a:lstStyle/>
          <a:p>
            <a:pPr marL="285750" indent="-285750">
              <a:buFont typeface="Wingdings" pitchFamily="2" charset="2"/>
              <a:buChar char="q"/>
            </a:pPr>
            <a:r>
              <a:rPr lang="en-US" dirty="0">
                <a:solidFill>
                  <a:schemeClr val="bg1"/>
                </a:solidFill>
                <a:ea typeface="Microsoft Sans Serif"/>
                <a:cs typeface="Microsoft Sans Serif"/>
              </a:rPr>
              <a:t>Divide the Data into Train &amp; Test </a:t>
            </a:r>
          </a:p>
          <a:p>
            <a:pPr marL="285750" indent="-285750">
              <a:buFont typeface="Wingdings" pitchFamily="2" charset="2"/>
              <a:buChar char="q"/>
            </a:pPr>
            <a:r>
              <a:rPr lang="en-US" dirty="0">
                <a:solidFill>
                  <a:schemeClr val="bg1"/>
                </a:solidFill>
                <a:ea typeface="Microsoft Sans Serif"/>
                <a:cs typeface="Microsoft Sans Serif"/>
              </a:rPr>
              <a:t>Transformation : To make the relationship linear </a:t>
            </a:r>
          </a:p>
          <a:p>
            <a:pPr marL="285750" indent="-285750">
              <a:buFont typeface="Wingdings" pitchFamily="2" charset="2"/>
              <a:buChar char="q"/>
            </a:pPr>
            <a:r>
              <a:rPr lang="en-US" dirty="0">
                <a:solidFill>
                  <a:schemeClr val="bg1"/>
                </a:solidFill>
                <a:ea typeface="Microsoft Sans Serif"/>
                <a:cs typeface="Microsoft Sans Serif"/>
              </a:rPr>
              <a:t>Multicollinearity : Remove collinear variables by calculating the VIF</a:t>
            </a:r>
          </a:p>
          <a:p>
            <a:pPr marL="285750" indent="-285750">
              <a:buFont typeface="Wingdings" pitchFamily="2" charset="2"/>
              <a:buChar char="q"/>
            </a:pPr>
            <a:r>
              <a:rPr lang="en-US" dirty="0">
                <a:solidFill>
                  <a:schemeClr val="bg1"/>
                </a:solidFill>
                <a:ea typeface="Microsoft Sans Serif"/>
                <a:cs typeface="Microsoft Sans Serif"/>
              </a:rPr>
              <a:t>Removed insignificant Variables –  Using P- Value</a:t>
            </a:r>
          </a:p>
          <a:p>
            <a:pPr marL="285750" indent="-285750">
              <a:buFont typeface="Wingdings" pitchFamily="2" charset="2"/>
              <a:buChar char="q"/>
            </a:pPr>
            <a:r>
              <a:rPr lang="en-US" dirty="0">
                <a:solidFill>
                  <a:schemeClr val="bg1"/>
                </a:solidFill>
                <a:ea typeface="Microsoft Sans Serif"/>
                <a:cs typeface="Microsoft Sans Serif"/>
              </a:rPr>
              <a:t>Gauge the Performance of Model on Test Data</a:t>
            </a:r>
          </a:p>
          <a:p>
            <a:pPr marL="285750" indent="-285750">
              <a:buFont typeface="Wingdings" pitchFamily="2" charset="2"/>
              <a:buChar char="q"/>
            </a:pPr>
            <a:r>
              <a:rPr lang="en-US" dirty="0">
                <a:solidFill>
                  <a:schemeClr val="bg1"/>
                </a:solidFill>
                <a:ea typeface="Microsoft Sans Serif"/>
                <a:cs typeface="Microsoft Sans Serif"/>
              </a:rPr>
              <a:t>Estimate the R-Square and RMSE|MSE</a:t>
            </a:r>
          </a:p>
          <a:p>
            <a:endParaRPr lang="en-US" dirty="0"/>
          </a:p>
        </p:txBody>
      </p:sp>
    </p:spTree>
    <p:extLst>
      <p:ext uri="{BB962C8B-B14F-4D97-AF65-F5344CB8AC3E}">
        <p14:creationId xmlns:p14="http://schemas.microsoft.com/office/powerpoint/2010/main" val="12674130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0" name="Rectangle 19">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2"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24" name="Freeform: Shape 23">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3D662D1-CB73-5643-BE00-F308916DC6EE}"/>
              </a:ext>
            </a:extLst>
          </p:cNvPr>
          <p:cNvSpPr>
            <a:spLocks noGrp="1"/>
          </p:cNvSpPr>
          <p:nvPr>
            <p:ph type="title"/>
          </p:nvPr>
        </p:nvSpPr>
        <p:spPr>
          <a:xfrm>
            <a:off x="653143" y="1645920"/>
            <a:ext cx="3522879" cy="4470821"/>
          </a:xfrm>
        </p:spPr>
        <p:txBody>
          <a:bodyPr vert="horz" lIns="91440" tIns="45720" rIns="91440" bIns="45720" rtlCol="0" anchor="t">
            <a:normAutofit/>
          </a:bodyPr>
          <a:lstStyle/>
          <a:p>
            <a:pPr algn="ctr"/>
            <a:r>
              <a:rPr lang="en-US" sz="2400" dirty="0">
                <a:solidFill>
                  <a:schemeClr val="tx1"/>
                </a:solidFill>
                <a:ea typeface="Microsoft Sans Serif"/>
                <a:cs typeface="Microsoft Sans Serif"/>
              </a:rPr>
              <a:t>Same model on the test data we find the results below. This proves that model is performing better.</a:t>
            </a:r>
            <a:endParaRPr lang="en-US" sz="2400" b="0" i="0" kern="1200" dirty="0">
              <a:solidFill>
                <a:schemeClr val="tx1"/>
              </a:solidFill>
              <a:latin typeface="+mj-lt"/>
              <a:ea typeface="+mj-ea"/>
              <a:cs typeface="+mj-cs"/>
            </a:endParaRPr>
          </a:p>
        </p:txBody>
      </p:sp>
      <p:sp>
        <p:nvSpPr>
          <p:cNvPr id="3" name="Text Placeholder 2">
            <a:extLst>
              <a:ext uri="{FF2B5EF4-FFF2-40B4-BE49-F238E27FC236}">
                <a16:creationId xmlns:a16="http://schemas.microsoft.com/office/drawing/2014/main" id="{D855AE31-16A1-1641-A618-A8E959B4814A}"/>
              </a:ext>
            </a:extLst>
          </p:cNvPr>
          <p:cNvSpPr>
            <a:spLocks noGrp="1"/>
          </p:cNvSpPr>
          <p:nvPr>
            <p:ph type="body" sz="half" idx="2"/>
          </p:nvPr>
        </p:nvSpPr>
        <p:spPr>
          <a:xfrm>
            <a:off x="5204109" y="1645920"/>
            <a:ext cx="5919503" cy="4470821"/>
          </a:xfrm>
        </p:spPr>
        <p:txBody>
          <a:bodyPr vert="horz" lIns="91440" tIns="45720" rIns="91440" bIns="45720" rtlCol="0">
            <a:normAutofit/>
          </a:bodyPr>
          <a:lstStyle/>
          <a:p>
            <a:pPr>
              <a:buFont typeface="Wingdings 3" charset="2"/>
              <a:buChar char=""/>
            </a:pPr>
            <a:r>
              <a:rPr lang="en-US" dirty="0">
                <a:solidFill>
                  <a:srgbClr val="592F34"/>
                </a:solidFill>
                <a:ea typeface="+mn-lt"/>
                <a:cs typeface="+mn-lt"/>
              </a:rPr>
              <a:t>R2_squared for test is 0.87 and for train is 0.90 which is considered to be high .also train test values are not very far away hence this model can be considered as to be a performing model</a:t>
            </a:r>
          </a:p>
          <a:p>
            <a:pPr>
              <a:buFont typeface="Wingdings 3" charset="2"/>
              <a:buChar char=""/>
            </a:pPr>
            <a:endParaRPr lang="en-US" dirty="0">
              <a:solidFill>
                <a:srgbClr val="592F34"/>
              </a:solidFill>
              <a:ea typeface="+mn-lt"/>
              <a:cs typeface="+mn-lt"/>
            </a:endParaRPr>
          </a:p>
          <a:p>
            <a:pPr>
              <a:buFont typeface="Wingdings 3" charset="2"/>
              <a:buChar char=""/>
            </a:pPr>
            <a:r>
              <a:rPr lang="en-US" dirty="0" err="1">
                <a:solidFill>
                  <a:srgbClr val="592F34"/>
                </a:solidFill>
                <a:ea typeface="Microsoft Sans Serif"/>
                <a:cs typeface="Microsoft Sans Serif"/>
              </a:rPr>
              <a:t>Rmse</a:t>
            </a:r>
            <a:r>
              <a:rPr lang="en-US" dirty="0">
                <a:solidFill>
                  <a:srgbClr val="592F34"/>
                </a:solidFill>
                <a:ea typeface="Microsoft Sans Serif"/>
                <a:cs typeface="Microsoft Sans Serif"/>
              </a:rPr>
              <a:t> for test is </a:t>
            </a:r>
            <a:r>
              <a:rPr lang="en-US" dirty="0">
                <a:solidFill>
                  <a:srgbClr val="592F34"/>
                </a:solidFill>
                <a:ea typeface="+mn-lt"/>
                <a:cs typeface="+mn-lt"/>
              </a:rPr>
              <a:t>0.08 and train is 0.06 which is considered to be very less. It reflects that there are less errors in the model. Also values in test and train are not very far away.</a:t>
            </a:r>
            <a:endParaRPr lang="en-US" dirty="0">
              <a:solidFill>
                <a:srgbClr val="592F34">
                  <a:alpha val="77000"/>
                </a:srgbClr>
              </a:solidFill>
            </a:endParaRPr>
          </a:p>
          <a:p>
            <a:pPr>
              <a:buFont typeface="Wingdings 3" charset="2"/>
              <a:buChar char=""/>
            </a:pPr>
            <a:endParaRPr lang="en-US" dirty="0">
              <a:solidFill>
                <a:srgbClr val="592F34"/>
              </a:solidFill>
              <a:ea typeface="+mn-lt"/>
              <a:cs typeface="+mn-lt"/>
            </a:endParaRPr>
          </a:p>
          <a:p>
            <a:pPr>
              <a:buFont typeface="Wingdings 3" charset="2"/>
              <a:buChar char=""/>
            </a:pPr>
            <a:endParaRPr lang="en-US" dirty="0"/>
          </a:p>
        </p:txBody>
      </p:sp>
      <p:sp>
        <p:nvSpPr>
          <p:cNvPr id="4" name="TextBox 3">
            <a:extLst>
              <a:ext uri="{FF2B5EF4-FFF2-40B4-BE49-F238E27FC236}">
                <a16:creationId xmlns:a16="http://schemas.microsoft.com/office/drawing/2014/main" id="{5307BDD4-6106-3F48-BD3E-5680B93A3D54}"/>
              </a:ext>
            </a:extLst>
          </p:cNvPr>
          <p:cNvSpPr txBox="1"/>
          <p:nvPr/>
        </p:nvSpPr>
        <p:spPr>
          <a:xfrm>
            <a:off x="0" y="681757"/>
            <a:ext cx="4868167" cy="523220"/>
          </a:xfrm>
          <a:prstGeom prst="rect">
            <a:avLst/>
          </a:prstGeom>
          <a:noFill/>
        </p:spPr>
        <p:txBody>
          <a:bodyPr wrap="square" rtlCol="0">
            <a:spAutoFit/>
          </a:bodyPr>
          <a:lstStyle/>
          <a:p>
            <a:r>
              <a:rPr lang="en-US" sz="2800" dirty="0"/>
              <a:t>Model Performance Result</a:t>
            </a:r>
          </a:p>
        </p:txBody>
      </p:sp>
    </p:spTree>
    <p:extLst>
      <p:ext uri="{BB962C8B-B14F-4D97-AF65-F5344CB8AC3E}">
        <p14:creationId xmlns:p14="http://schemas.microsoft.com/office/powerpoint/2010/main" val="1092294947"/>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0" name="Rectangle 19">
            <a:extLst>
              <a:ext uri="{FF2B5EF4-FFF2-40B4-BE49-F238E27FC236}">
                <a16:creationId xmlns:a16="http://schemas.microsoft.com/office/drawing/2014/main" id="{DDBA86CC-34C3-43C1-B328-62490FE69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1C3846-41B7-AF4E-B26A-99D6A5B3BCB9}"/>
              </a:ext>
            </a:extLst>
          </p:cNvPr>
          <p:cNvSpPr>
            <a:spLocks noGrp="1"/>
          </p:cNvSpPr>
          <p:nvPr>
            <p:ph type="title"/>
          </p:nvPr>
        </p:nvSpPr>
        <p:spPr>
          <a:xfrm>
            <a:off x="653143" y="1645920"/>
            <a:ext cx="3522879" cy="4470821"/>
          </a:xfrm>
        </p:spPr>
        <p:txBody>
          <a:bodyPr vert="horz" lIns="91440" tIns="45720" rIns="91440" bIns="45720" rtlCol="0" anchor="t">
            <a:normAutofit/>
          </a:bodyPr>
          <a:lstStyle/>
          <a:p>
            <a:pPr algn="r"/>
            <a:r>
              <a:rPr lang="en-US" sz="4200" b="0" i="0" kern="1200" dirty="0">
                <a:solidFill>
                  <a:schemeClr val="tx1"/>
                </a:solidFill>
                <a:latin typeface="+mj-lt"/>
                <a:ea typeface="+mj-ea"/>
                <a:cs typeface="+mj-cs"/>
              </a:rPr>
              <a:t>Insights on Final Variables and coefficients</a:t>
            </a:r>
            <a:br>
              <a:rPr lang="en-US" sz="4200" b="0" i="0" kern="1200" dirty="0">
                <a:solidFill>
                  <a:schemeClr val="tx1"/>
                </a:solidFill>
                <a:latin typeface="+mj-lt"/>
                <a:ea typeface="+mj-ea"/>
                <a:cs typeface="+mj-cs"/>
              </a:rPr>
            </a:br>
            <a:endParaRPr lang="en-US" sz="4200" b="0" i="0" kern="1200" dirty="0">
              <a:solidFill>
                <a:schemeClr val="tx1"/>
              </a:solidFill>
              <a:latin typeface="+mj-lt"/>
              <a:ea typeface="+mj-ea"/>
              <a:cs typeface="+mj-cs"/>
            </a:endParaRPr>
          </a:p>
        </p:txBody>
      </p:sp>
      <p:sp>
        <p:nvSpPr>
          <p:cNvPr id="22" name="Rectangle 21">
            <a:extLst>
              <a:ext uri="{FF2B5EF4-FFF2-40B4-BE49-F238E27FC236}">
                <a16:creationId xmlns:a16="http://schemas.microsoft.com/office/drawing/2014/main" id="{9CF4C9D6-90BC-48A0-91E8-0F0373CA1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 Placeholder 2">
            <a:extLst>
              <a:ext uri="{FF2B5EF4-FFF2-40B4-BE49-F238E27FC236}">
                <a16:creationId xmlns:a16="http://schemas.microsoft.com/office/drawing/2014/main" id="{FFFF30B0-9DA1-4B4B-A853-5EE063E946C0}"/>
              </a:ext>
            </a:extLst>
          </p:cNvPr>
          <p:cNvSpPr>
            <a:spLocks noGrp="1"/>
          </p:cNvSpPr>
          <p:nvPr>
            <p:ph type="body" sz="half" idx="2"/>
          </p:nvPr>
        </p:nvSpPr>
        <p:spPr>
          <a:xfrm>
            <a:off x="4829164" y="1645920"/>
            <a:ext cx="6294448" cy="4470821"/>
          </a:xfrm>
        </p:spPr>
        <p:txBody>
          <a:bodyPr vert="horz" lIns="91440" tIns="45720" rIns="91440" bIns="45720" rtlCol="0">
            <a:normAutofit lnSpcReduction="10000"/>
          </a:bodyPr>
          <a:lstStyle/>
          <a:p>
            <a:pPr marL="285750" indent="-285750">
              <a:lnSpc>
                <a:spcPct val="90000"/>
              </a:lnSpc>
              <a:buFont typeface="Wingdings 3" charset="2"/>
              <a:buChar char=""/>
            </a:pPr>
            <a:r>
              <a:rPr lang="en-US" dirty="0"/>
              <a:t>Final Variables selected by model are [</a:t>
            </a:r>
            <a:r>
              <a:rPr lang="en-US" dirty="0" err="1"/>
              <a:t>fueltype,aspiration,doornumber</a:t>
            </a:r>
            <a:r>
              <a:rPr lang="en-US" dirty="0"/>
              <a:t>, </a:t>
            </a:r>
            <a:r>
              <a:rPr lang="en-US" dirty="0" err="1"/>
              <a:t>enginelocation</a:t>
            </a:r>
            <a:r>
              <a:rPr lang="en-US" dirty="0"/>
              <a:t>, </a:t>
            </a:r>
            <a:r>
              <a:rPr lang="en-US" dirty="0" err="1"/>
              <a:t>enginesize,horsepower</a:t>
            </a:r>
            <a:r>
              <a:rPr lang="en-US" dirty="0"/>
              <a:t>, </a:t>
            </a:r>
            <a:r>
              <a:rPr lang="en-US" dirty="0" err="1"/>
              <a:t>peakrpm</a:t>
            </a:r>
            <a:r>
              <a:rPr lang="en-US" dirty="0"/>
              <a:t>, </a:t>
            </a:r>
            <a:r>
              <a:rPr lang="en-US" dirty="0" err="1"/>
              <a:t>highwaympg</a:t>
            </a:r>
            <a:r>
              <a:rPr lang="en-US" dirty="0"/>
              <a:t>, </a:t>
            </a:r>
            <a:r>
              <a:rPr lang="en-US" dirty="0" err="1"/>
              <a:t>carlength</a:t>
            </a:r>
            <a:r>
              <a:rPr lang="en-US" dirty="0"/>
              <a:t>, </a:t>
            </a:r>
            <a:r>
              <a:rPr lang="en-US" dirty="0" err="1"/>
              <a:t>carheight</a:t>
            </a:r>
            <a:r>
              <a:rPr lang="en-US" dirty="0"/>
              <a:t>, </a:t>
            </a:r>
            <a:r>
              <a:rPr lang="en-US" dirty="0" err="1"/>
              <a:t>boreratio</a:t>
            </a:r>
            <a:r>
              <a:rPr lang="en-US" dirty="0"/>
              <a:t>, stroke, price]</a:t>
            </a:r>
          </a:p>
          <a:p>
            <a:pPr>
              <a:lnSpc>
                <a:spcPct val="90000"/>
              </a:lnSpc>
              <a:buFont typeface="Wingdings 3" charset="2"/>
              <a:buChar char=""/>
            </a:pPr>
            <a:endParaRPr lang="en-US" dirty="0"/>
          </a:p>
          <a:p>
            <a:pPr marL="285750" indent="-285750">
              <a:lnSpc>
                <a:spcPct val="90000"/>
              </a:lnSpc>
              <a:buFont typeface="Wingdings 3" charset="2"/>
              <a:buChar char=""/>
            </a:pPr>
            <a:r>
              <a:rPr lang="en-US" dirty="0"/>
              <a:t>If coefficients are high and positive , in that case dependent variable is more dependent on the independent variable and relation will be more strongly positive related.</a:t>
            </a:r>
          </a:p>
          <a:p>
            <a:pPr marL="285750" indent="-285750">
              <a:lnSpc>
                <a:spcPct val="90000"/>
              </a:lnSpc>
              <a:buFont typeface="Wingdings 3" charset="2"/>
              <a:buChar char=""/>
            </a:pPr>
            <a:r>
              <a:rPr lang="en-US" dirty="0"/>
              <a:t>If coefficients are higher and negative , there will be strong negative linear relation. </a:t>
            </a:r>
          </a:p>
          <a:p>
            <a:pPr>
              <a:lnSpc>
                <a:spcPct val="90000"/>
              </a:lnSpc>
            </a:pPr>
            <a:endParaRPr lang="en-US" dirty="0"/>
          </a:p>
          <a:p>
            <a:pPr>
              <a:lnSpc>
                <a:spcPct val="90000"/>
              </a:lnSpc>
            </a:pPr>
            <a:r>
              <a:rPr lang="en-US" dirty="0"/>
              <a:t>Chinese Company can now focus on the given attributes(variables) as they influence the car price significantly and take action In order to advance their business in Indian Market.</a:t>
            </a:r>
          </a:p>
        </p:txBody>
      </p:sp>
    </p:spTree>
    <p:extLst>
      <p:ext uri="{BB962C8B-B14F-4D97-AF65-F5344CB8AC3E}">
        <p14:creationId xmlns:p14="http://schemas.microsoft.com/office/powerpoint/2010/main" val="1967509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0" name="Rectangle 19">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2"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24" name="Freeform: Shape 23">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6B1FC00-0B6C-438C-8864-D25F7B7585D4}"/>
              </a:ext>
            </a:extLst>
          </p:cNvPr>
          <p:cNvSpPr>
            <a:spLocks noGrp="1"/>
          </p:cNvSpPr>
          <p:nvPr>
            <p:ph type="title"/>
          </p:nvPr>
        </p:nvSpPr>
        <p:spPr>
          <a:xfrm>
            <a:off x="653143" y="1645920"/>
            <a:ext cx="3522879" cy="4470821"/>
          </a:xfrm>
        </p:spPr>
        <p:txBody>
          <a:bodyPr vert="horz" lIns="91440" tIns="45720" rIns="91440" bIns="45720" rtlCol="0" anchor="t">
            <a:normAutofit/>
          </a:bodyPr>
          <a:lstStyle/>
          <a:p>
            <a:pPr algn="r"/>
            <a:r>
              <a:rPr lang="en-US" sz="4200" b="0" i="0" kern="1200" dirty="0">
                <a:solidFill>
                  <a:srgbClr val="FFFFFF"/>
                </a:solidFill>
                <a:latin typeface="+mj-lt"/>
                <a:ea typeface="+mj-ea"/>
                <a:cs typeface="+mj-cs"/>
              </a:rPr>
              <a:t>Business Goal</a:t>
            </a:r>
          </a:p>
        </p:txBody>
      </p:sp>
      <p:sp>
        <p:nvSpPr>
          <p:cNvPr id="3" name="Text Placeholder 2">
            <a:extLst>
              <a:ext uri="{FF2B5EF4-FFF2-40B4-BE49-F238E27FC236}">
                <a16:creationId xmlns:a16="http://schemas.microsoft.com/office/drawing/2014/main" id="{4DFE3E03-2EF6-47B3-8E18-F7E13F16AC17}"/>
              </a:ext>
            </a:extLst>
          </p:cNvPr>
          <p:cNvSpPr>
            <a:spLocks noGrp="1"/>
          </p:cNvSpPr>
          <p:nvPr>
            <p:ph type="body" sz="half" idx="2"/>
          </p:nvPr>
        </p:nvSpPr>
        <p:spPr>
          <a:xfrm>
            <a:off x="5204109" y="1645920"/>
            <a:ext cx="5919503" cy="4470821"/>
          </a:xfrm>
        </p:spPr>
        <p:txBody>
          <a:bodyPr vert="horz" lIns="91440" tIns="45720" rIns="91440" bIns="45720" rtlCol="0">
            <a:normAutofit/>
          </a:bodyPr>
          <a:lstStyle/>
          <a:p>
            <a:r>
              <a:rPr lang="en-US" dirty="0"/>
              <a:t>We are required to model the price of cars with the given independent variables in the dataset. It will be used by the company to understand how exactly the prices vary with the independent variables. They can accordingly manipulate the design of the cars, the business strategy and rest to meet certain price levels. Further, the model will be a good way for management to understand the pricing dynamics of a new market. </a:t>
            </a:r>
          </a:p>
          <a:p>
            <a:pPr>
              <a:buFont typeface="Wingdings 3" charset="2"/>
              <a:buChar char=""/>
            </a:pPr>
            <a:endParaRPr lang="en-US" sz="2000" dirty="0"/>
          </a:p>
        </p:txBody>
      </p:sp>
    </p:spTree>
    <p:extLst>
      <p:ext uri="{BB962C8B-B14F-4D97-AF65-F5344CB8AC3E}">
        <p14:creationId xmlns:p14="http://schemas.microsoft.com/office/powerpoint/2010/main" val="24828826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3D61E-06DB-4B81-AD13-2B90CC448443}"/>
              </a:ext>
            </a:extLst>
          </p:cNvPr>
          <p:cNvSpPr>
            <a:spLocks noGrp="1"/>
          </p:cNvSpPr>
          <p:nvPr>
            <p:ph type="title"/>
          </p:nvPr>
        </p:nvSpPr>
        <p:spPr/>
        <p:txBody>
          <a:bodyPr/>
          <a:lstStyle/>
          <a:p>
            <a:r>
              <a:rPr lang="en-US">
                <a:ea typeface="+mj-lt"/>
                <a:cs typeface="+mj-lt"/>
              </a:rPr>
              <a:t>Analysis Framework/Flow</a:t>
            </a:r>
            <a:endParaRPr lang="en-US"/>
          </a:p>
        </p:txBody>
      </p:sp>
      <p:sp>
        <p:nvSpPr>
          <p:cNvPr id="3" name="Text Placeholder 2">
            <a:extLst>
              <a:ext uri="{FF2B5EF4-FFF2-40B4-BE49-F238E27FC236}">
                <a16:creationId xmlns:a16="http://schemas.microsoft.com/office/drawing/2014/main" id="{5BD6A906-6A0E-461A-9BDF-A5B656874CDF}"/>
              </a:ext>
            </a:extLst>
          </p:cNvPr>
          <p:cNvSpPr>
            <a:spLocks noGrp="1"/>
          </p:cNvSpPr>
          <p:nvPr>
            <p:ph type="body" sz="half" idx="2"/>
          </p:nvPr>
        </p:nvSpPr>
        <p:spPr>
          <a:xfrm>
            <a:off x="1154954" y="2442179"/>
            <a:ext cx="8825659" cy="3577621"/>
          </a:xfrm>
        </p:spPr>
        <p:txBody>
          <a:bodyPr/>
          <a:lstStyle/>
          <a:p>
            <a:endParaRPr lang="en-US"/>
          </a:p>
        </p:txBody>
      </p:sp>
      <p:sp>
        <p:nvSpPr>
          <p:cNvPr id="4" name="Rectangle: Rounded Corners 3">
            <a:extLst>
              <a:ext uri="{FF2B5EF4-FFF2-40B4-BE49-F238E27FC236}">
                <a16:creationId xmlns:a16="http://schemas.microsoft.com/office/drawing/2014/main" id="{D2F6789D-7A3A-4974-AA44-46FB887790C1}"/>
              </a:ext>
            </a:extLst>
          </p:cNvPr>
          <p:cNvSpPr/>
          <p:nvPr/>
        </p:nvSpPr>
        <p:spPr>
          <a:xfrm>
            <a:off x="1154965" y="2675817"/>
            <a:ext cx="1958528" cy="91314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000000"/>
                </a:solidFill>
              </a:rPr>
              <a:t>Data Cleaning</a:t>
            </a:r>
            <a:endParaRPr lang="en-US"/>
          </a:p>
        </p:txBody>
      </p:sp>
      <p:sp>
        <p:nvSpPr>
          <p:cNvPr id="5" name="Arrow: Right 4">
            <a:extLst>
              <a:ext uri="{FF2B5EF4-FFF2-40B4-BE49-F238E27FC236}">
                <a16:creationId xmlns:a16="http://schemas.microsoft.com/office/drawing/2014/main" id="{883F87B5-5267-4D5D-BB20-2F74777A307D}"/>
              </a:ext>
            </a:extLst>
          </p:cNvPr>
          <p:cNvSpPr/>
          <p:nvPr/>
        </p:nvSpPr>
        <p:spPr>
          <a:xfrm>
            <a:off x="3111009" y="2888732"/>
            <a:ext cx="976115" cy="4849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DC2DA21B-4AF7-4B90-BE1C-F98A0756F767}"/>
              </a:ext>
            </a:extLst>
          </p:cNvPr>
          <p:cNvSpPr/>
          <p:nvPr/>
        </p:nvSpPr>
        <p:spPr>
          <a:xfrm>
            <a:off x="4060484" y="2678178"/>
            <a:ext cx="2034098" cy="913140"/>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EDA</a:t>
            </a:r>
          </a:p>
        </p:txBody>
      </p:sp>
      <p:sp>
        <p:nvSpPr>
          <p:cNvPr id="7" name="Arrow: Right 6">
            <a:extLst>
              <a:ext uri="{FF2B5EF4-FFF2-40B4-BE49-F238E27FC236}">
                <a16:creationId xmlns:a16="http://schemas.microsoft.com/office/drawing/2014/main" id="{835E3ACD-DA42-4CF9-9BB8-33F284091EB9}"/>
              </a:ext>
            </a:extLst>
          </p:cNvPr>
          <p:cNvSpPr/>
          <p:nvPr/>
        </p:nvSpPr>
        <p:spPr>
          <a:xfrm>
            <a:off x="6092098" y="2847011"/>
            <a:ext cx="976115" cy="4849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8D1AC0B9-3FE0-4CC6-8EC6-B01A24DDB139}"/>
              </a:ext>
            </a:extLst>
          </p:cNvPr>
          <p:cNvSpPr/>
          <p:nvPr/>
        </p:nvSpPr>
        <p:spPr>
          <a:xfrm>
            <a:off x="7117143" y="2674241"/>
            <a:ext cx="2689040" cy="91314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Data-Preprocessing</a:t>
            </a:r>
          </a:p>
        </p:txBody>
      </p:sp>
      <p:sp>
        <p:nvSpPr>
          <p:cNvPr id="9" name="Arrow: Down 8">
            <a:extLst>
              <a:ext uri="{FF2B5EF4-FFF2-40B4-BE49-F238E27FC236}">
                <a16:creationId xmlns:a16="http://schemas.microsoft.com/office/drawing/2014/main" id="{B537E697-5D59-406E-A11E-5B23C1C070D0}"/>
              </a:ext>
            </a:extLst>
          </p:cNvPr>
          <p:cNvSpPr/>
          <p:nvPr/>
        </p:nvSpPr>
        <p:spPr>
          <a:xfrm>
            <a:off x="8167628" y="3591195"/>
            <a:ext cx="484909" cy="97611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3A695A01-FF3A-41C2-82FD-EAEAD3A92DDD}"/>
              </a:ext>
            </a:extLst>
          </p:cNvPr>
          <p:cNvSpPr/>
          <p:nvPr/>
        </p:nvSpPr>
        <p:spPr>
          <a:xfrm>
            <a:off x="7075422" y="4647728"/>
            <a:ext cx="2682743" cy="91314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Data Visualization</a:t>
            </a:r>
          </a:p>
        </p:txBody>
      </p:sp>
      <p:sp>
        <p:nvSpPr>
          <p:cNvPr id="11" name="Arrow: Left 10">
            <a:extLst>
              <a:ext uri="{FF2B5EF4-FFF2-40B4-BE49-F238E27FC236}">
                <a16:creationId xmlns:a16="http://schemas.microsoft.com/office/drawing/2014/main" id="{DE570A8C-ADAB-463A-82E7-75D3BC09E2E4}"/>
              </a:ext>
            </a:extLst>
          </p:cNvPr>
          <p:cNvSpPr/>
          <p:nvPr/>
        </p:nvSpPr>
        <p:spPr>
          <a:xfrm>
            <a:off x="6096821" y="4860643"/>
            <a:ext cx="976115" cy="48490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392AD28E-59FE-4E53-8508-AD0B2741AB59}"/>
              </a:ext>
            </a:extLst>
          </p:cNvPr>
          <p:cNvSpPr/>
          <p:nvPr/>
        </p:nvSpPr>
        <p:spPr>
          <a:xfrm>
            <a:off x="3973106" y="4568221"/>
            <a:ext cx="2071883" cy="91314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Model Development</a:t>
            </a:r>
          </a:p>
        </p:txBody>
      </p:sp>
    </p:spTree>
    <p:extLst>
      <p:ext uri="{BB962C8B-B14F-4D97-AF65-F5344CB8AC3E}">
        <p14:creationId xmlns:p14="http://schemas.microsoft.com/office/powerpoint/2010/main" val="127572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B9071-3B9F-40D7-822B-B35FCA3F0991}"/>
              </a:ext>
            </a:extLst>
          </p:cNvPr>
          <p:cNvSpPr>
            <a:spLocks noGrp="1"/>
          </p:cNvSpPr>
          <p:nvPr>
            <p:ph type="title"/>
          </p:nvPr>
        </p:nvSpPr>
        <p:spPr>
          <a:xfrm>
            <a:off x="1154954" y="533400"/>
            <a:ext cx="8825659" cy="1763486"/>
          </a:xfrm>
        </p:spPr>
        <p:txBody>
          <a:bodyPr/>
          <a:lstStyle/>
          <a:p>
            <a:r>
              <a:rPr lang="en-US"/>
              <a:t>EDA- Exploratory Data Analysis</a:t>
            </a:r>
          </a:p>
        </p:txBody>
      </p:sp>
      <p:sp>
        <p:nvSpPr>
          <p:cNvPr id="3" name="Text Placeholder 2">
            <a:extLst>
              <a:ext uri="{FF2B5EF4-FFF2-40B4-BE49-F238E27FC236}">
                <a16:creationId xmlns:a16="http://schemas.microsoft.com/office/drawing/2014/main" id="{8B3F72DB-B707-4F61-A5D6-71C4D5645F98}"/>
              </a:ext>
            </a:extLst>
          </p:cNvPr>
          <p:cNvSpPr>
            <a:spLocks noGrp="1"/>
          </p:cNvSpPr>
          <p:nvPr>
            <p:ph type="body" sz="half" idx="2"/>
          </p:nvPr>
        </p:nvSpPr>
        <p:spPr>
          <a:xfrm>
            <a:off x="1154954" y="2496458"/>
            <a:ext cx="8825659" cy="3523342"/>
          </a:xfrm>
        </p:spPr>
        <p:txBody>
          <a:bodyPr/>
          <a:lstStyle/>
          <a:p>
            <a:pPr algn="ctr"/>
            <a:r>
              <a:rPr lang="en-US" sz="2400" b="1" u="sng" dirty="0"/>
              <a:t>This Process includes below:</a:t>
            </a:r>
          </a:p>
          <a:p>
            <a:pPr marL="285750" indent="-285750">
              <a:buFont typeface="Wingdings" pitchFamily="2" charset="2"/>
              <a:buChar char="q"/>
            </a:pPr>
            <a:r>
              <a:rPr lang="en-US" dirty="0"/>
              <a:t>Removal of null and unnecessary values from the dataset</a:t>
            </a:r>
          </a:p>
          <a:p>
            <a:pPr marL="285750" indent="-285750">
              <a:buFont typeface="Wingdings" pitchFamily="2" charset="2"/>
              <a:buChar char="q"/>
            </a:pPr>
            <a:r>
              <a:rPr lang="en-US" dirty="0"/>
              <a:t>Converting the data types</a:t>
            </a:r>
          </a:p>
          <a:p>
            <a:pPr marL="285750" indent="-285750">
              <a:buFont typeface="Wingdings" pitchFamily="2" charset="2"/>
              <a:buChar char="q"/>
            </a:pPr>
            <a:r>
              <a:rPr lang="en-US" dirty="0"/>
              <a:t>Exploring the unique and significant columns after spelling correction</a:t>
            </a:r>
          </a:p>
          <a:p>
            <a:pPr marL="285750" indent="-285750">
              <a:buFont typeface="Wingdings" pitchFamily="2" charset="2"/>
              <a:buChar char="q"/>
            </a:pPr>
            <a:r>
              <a:rPr lang="en-US" dirty="0"/>
              <a:t>We have 22 columns after Exploratory data analysis</a:t>
            </a:r>
          </a:p>
        </p:txBody>
      </p:sp>
    </p:spTree>
    <p:extLst>
      <p:ext uri="{BB962C8B-B14F-4D97-AF65-F5344CB8AC3E}">
        <p14:creationId xmlns:p14="http://schemas.microsoft.com/office/powerpoint/2010/main" val="3478652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144A11D1-6963-485E-86DE-760B07434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16D09D-8CEC-634F-A901-0AF5A6E61DF8}"/>
              </a:ext>
            </a:extLst>
          </p:cNvPr>
          <p:cNvSpPr>
            <a:spLocks noGrp="1"/>
          </p:cNvSpPr>
          <p:nvPr>
            <p:ph type="title"/>
          </p:nvPr>
        </p:nvSpPr>
        <p:spPr>
          <a:xfrm>
            <a:off x="635223" y="629266"/>
            <a:ext cx="3116690" cy="5594554"/>
          </a:xfrm>
        </p:spPr>
        <p:txBody>
          <a:bodyPr vert="horz" lIns="91440" tIns="45720" rIns="91440" bIns="45720" rtlCol="0" anchor="ctr">
            <a:normAutofit/>
          </a:bodyPr>
          <a:lstStyle/>
          <a:p>
            <a:r>
              <a:rPr lang="en-US" b="0" i="0" kern="1200" dirty="0">
                <a:solidFill>
                  <a:srgbClr val="EBEBEB"/>
                </a:solidFill>
                <a:latin typeface="+mj-lt"/>
                <a:ea typeface="+mj-ea"/>
                <a:cs typeface="+mj-cs"/>
              </a:rPr>
              <a:t>EDA shows the most popular car?</a:t>
            </a:r>
          </a:p>
        </p:txBody>
      </p:sp>
      <p:sp>
        <p:nvSpPr>
          <p:cNvPr id="23" name="Freeform 7">
            <a:extLst>
              <a:ext uri="{FF2B5EF4-FFF2-40B4-BE49-F238E27FC236}">
                <a16:creationId xmlns:a16="http://schemas.microsoft.com/office/drawing/2014/main" id="{93BDF132-E4EF-4CB3-9A12-1EB75E159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F8486D32-0A56-4407-A9D1-7AFC16946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B73FE0C2-11C7-466D-B4BA-0330484CD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 Placeholder 2">
            <a:extLst>
              <a:ext uri="{FF2B5EF4-FFF2-40B4-BE49-F238E27FC236}">
                <a16:creationId xmlns:a16="http://schemas.microsoft.com/office/drawing/2014/main" id="{14AF941A-665F-7C4C-AE2C-84BD1AB916C2}"/>
              </a:ext>
            </a:extLst>
          </p:cNvPr>
          <p:cNvSpPr>
            <a:spLocks noGrp="1"/>
          </p:cNvSpPr>
          <p:nvPr>
            <p:ph type="body" sz="half" idx="2"/>
          </p:nvPr>
        </p:nvSpPr>
        <p:spPr>
          <a:xfrm>
            <a:off x="5048452" y="1410458"/>
            <a:ext cx="6495847" cy="2589913"/>
          </a:xfrm>
        </p:spPr>
        <p:txBody>
          <a:bodyPr vert="horz" lIns="91440" tIns="45720" rIns="91440" bIns="45720" rtlCol="0">
            <a:normAutofit/>
          </a:bodyPr>
          <a:lstStyle/>
          <a:p>
            <a:pPr>
              <a:buFont typeface="Wingdings 3" charset="2"/>
              <a:buChar char=""/>
            </a:pPr>
            <a:r>
              <a:rPr lang="en-US" dirty="0"/>
              <a:t>Insights:-</a:t>
            </a:r>
          </a:p>
        </p:txBody>
      </p:sp>
      <p:pic>
        <p:nvPicPr>
          <p:cNvPr id="4" name="Picture 3">
            <a:extLst>
              <a:ext uri="{FF2B5EF4-FFF2-40B4-BE49-F238E27FC236}">
                <a16:creationId xmlns:a16="http://schemas.microsoft.com/office/drawing/2014/main" id="{ECB1DC19-BA60-0042-9705-5EC28763A6EC}"/>
              </a:ext>
            </a:extLst>
          </p:cNvPr>
          <p:cNvPicPr>
            <a:picLocks noChangeAspect="1"/>
          </p:cNvPicPr>
          <p:nvPr/>
        </p:nvPicPr>
        <p:blipFill>
          <a:blip r:embed="rId6"/>
          <a:stretch>
            <a:fillRect/>
          </a:stretch>
        </p:blipFill>
        <p:spPr>
          <a:xfrm>
            <a:off x="3965113" y="436098"/>
            <a:ext cx="8423084" cy="3374994"/>
          </a:xfrm>
          <a:prstGeom prst="rect">
            <a:avLst/>
          </a:prstGeom>
          <a:effectLst/>
        </p:spPr>
      </p:pic>
      <p:sp>
        <p:nvSpPr>
          <p:cNvPr id="6" name="TextBox 5">
            <a:extLst>
              <a:ext uri="{FF2B5EF4-FFF2-40B4-BE49-F238E27FC236}">
                <a16:creationId xmlns:a16="http://schemas.microsoft.com/office/drawing/2014/main" id="{34F7954E-87A3-D24A-846F-F05E69640E8A}"/>
              </a:ext>
            </a:extLst>
          </p:cNvPr>
          <p:cNvSpPr txBox="1"/>
          <p:nvPr/>
        </p:nvSpPr>
        <p:spPr>
          <a:xfrm>
            <a:off x="4928731" y="4446122"/>
            <a:ext cx="6495847" cy="954107"/>
          </a:xfrm>
          <a:prstGeom prst="rect">
            <a:avLst/>
          </a:prstGeom>
          <a:noFill/>
        </p:spPr>
        <p:txBody>
          <a:bodyPr wrap="square" rtlCol="0">
            <a:spAutoFit/>
          </a:bodyPr>
          <a:lstStyle/>
          <a:p>
            <a:r>
              <a:rPr lang="en-US" sz="2000" b="1" dirty="0" err="1"/>
              <a:t>InSights</a:t>
            </a:r>
            <a:r>
              <a:rPr lang="en-US" sz="2000" b="1" dirty="0"/>
              <a:t>:- </a:t>
            </a:r>
            <a:r>
              <a:rPr lang="en-US" dirty="0"/>
              <a:t>Plot shows that </a:t>
            </a:r>
            <a:r>
              <a:rPr lang="en-US" dirty="0" err="1"/>
              <a:t>toyota</a:t>
            </a:r>
            <a:r>
              <a:rPr lang="en-US" dirty="0"/>
              <a:t> is the most popular and mercury least popular among the Indian customers.</a:t>
            </a:r>
            <a:endParaRPr lang="en-IN" dirty="0"/>
          </a:p>
          <a:p>
            <a:endParaRPr lang="en-US" dirty="0"/>
          </a:p>
        </p:txBody>
      </p:sp>
    </p:spTree>
    <p:extLst>
      <p:ext uri="{BB962C8B-B14F-4D97-AF65-F5344CB8AC3E}">
        <p14:creationId xmlns:p14="http://schemas.microsoft.com/office/powerpoint/2010/main" val="115303905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4" name="Picture 33">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6" name="Oval 35">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8" name="Picture 37">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0" name="Picture 39">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2" name="Rectangle 41">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4" name="Rectangle 43">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431C7A-104C-974D-A5F8-F062F2EC1104}"/>
              </a:ext>
            </a:extLst>
          </p:cNvPr>
          <p:cNvSpPr>
            <a:spLocks noGrp="1"/>
          </p:cNvSpPr>
          <p:nvPr>
            <p:ph type="title"/>
          </p:nvPr>
        </p:nvSpPr>
        <p:spPr>
          <a:xfrm>
            <a:off x="102985" y="928468"/>
            <a:ext cx="3649496" cy="1741217"/>
          </a:xfrm>
        </p:spPr>
        <p:txBody>
          <a:bodyPr vert="horz" lIns="91440" tIns="45720" rIns="91440" bIns="45720" rtlCol="0" anchor="b">
            <a:normAutofit/>
          </a:bodyPr>
          <a:lstStyle/>
          <a:p>
            <a:pPr>
              <a:lnSpc>
                <a:spcPct val="90000"/>
              </a:lnSpc>
            </a:pPr>
            <a:r>
              <a:rPr lang="en-US" sz="3000" b="0" i="0" kern="1200" dirty="0">
                <a:solidFill>
                  <a:srgbClr val="EBEBEB"/>
                </a:solidFill>
                <a:latin typeface="+mj-lt"/>
                <a:ea typeface="+mj-ea"/>
                <a:cs typeface="+mj-cs"/>
              </a:rPr>
              <a:t>EDA(Most and least Expensive Car?)</a:t>
            </a:r>
          </a:p>
        </p:txBody>
      </p:sp>
      <p:sp>
        <p:nvSpPr>
          <p:cNvPr id="46"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48" name="Freeform: Shape 47">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50" name="Rectangle 49">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 Placeholder 2">
            <a:extLst>
              <a:ext uri="{FF2B5EF4-FFF2-40B4-BE49-F238E27FC236}">
                <a16:creationId xmlns:a16="http://schemas.microsoft.com/office/drawing/2014/main" id="{A2E04270-4C97-A344-A2DB-55845D37DAA5}"/>
              </a:ext>
            </a:extLst>
          </p:cNvPr>
          <p:cNvSpPr>
            <a:spLocks noGrp="1"/>
          </p:cNvSpPr>
          <p:nvPr>
            <p:ph type="body" sz="half" idx="2"/>
          </p:nvPr>
        </p:nvSpPr>
        <p:spPr>
          <a:xfrm>
            <a:off x="102986" y="2669685"/>
            <a:ext cx="4037011" cy="3857724"/>
          </a:xfrm>
        </p:spPr>
        <p:txBody>
          <a:bodyPr vert="horz" lIns="91440" tIns="45720" rIns="91440" bIns="45720" rtlCol="0">
            <a:normAutofit/>
          </a:bodyPr>
          <a:lstStyle/>
          <a:p>
            <a:pPr algn="ctr"/>
            <a:r>
              <a:rPr lang="en-US" sz="1900" dirty="0">
                <a:solidFill>
                  <a:srgbClr val="FFFFFF"/>
                </a:solidFill>
              </a:rPr>
              <a:t>Insights </a:t>
            </a:r>
          </a:p>
          <a:p>
            <a:pPr>
              <a:buFont typeface="Wingdings 3" charset="2"/>
              <a:buChar char=""/>
            </a:pPr>
            <a:r>
              <a:rPr lang="en-US" dirty="0">
                <a:solidFill>
                  <a:srgbClr val="FFFFFF"/>
                </a:solidFill>
              </a:rPr>
              <a:t>Chevrolet has the cheapest average price amongst all companies.
Jaguar has the highest average price.
price seems to be dependent on the company name and this shows that we can use this variable in our model because it shows correlation with car price.</a:t>
            </a:r>
          </a:p>
          <a:p>
            <a:pPr>
              <a:buFont typeface="Wingdings 3" charset="2"/>
              <a:buChar char=""/>
            </a:pPr>
            <a:endParaRPr lang="en-US" sz="1400" dirty="0">
              <a:solidFill>
                <a:srgbClr val="FFFFFF"/>
              </a:solidFill>
            </a:endParaRPr>
          </a:p>
        </p:txBody>
      </p:sp>
      <p:pic>
        <p:nvPicPr>
          <p:cNvPr id="8" name="Picture 7">
            <a:extLst>
              <a:ext uri="{FF2B5EF4-FFF2-40B4-BE49-F238E27FC236}">
                <a16:creationId xmlns:a16="http://schemas.microsoft.com/office/drawing/2014/main" id="{BB670B6B-601E-B14F-8A97-68D7AC469563}"/>
              </a:ext>
            </a:extLst>
          </p:cNvPr>
          <p:cNvPicPr>
            <a:picLocks noChangeAspect="1"/>
          </p:cNvPicPr>
          <p:nvPr/>
        </p:nvPicPr>
        <p:blipFill>
          <a:blip r:embed="rId6"/>
          <a:stretch>
            <a:fillRect/>
          </a:stretch>
        </p:blipFill>
        <p:spPr>
          <a:xfrm>
            <a:off x="5048451" y="2864980"/>
            <a:ext cx="6495847" cy="1737639"/>
          </a:xfrm>
          <a:prstGeom prst="rect">
            <a:avLst/>
          </a:prstGeom>
          <a:effectLst/>
        </p:spPr>
      </p:pic>
    </p:spTree>
    <p:extLst>
      <p:ext uri="{BB962C8B-B14F-4D97-AF65-F5344CB8AC3E}">
        <p14:creationId xmlns:p14="http://schemas.microsoft.com/office/powerpoint/2010/main" val="4257127783"/>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3" name="Picture 32">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5" name="Oval 34">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7" name="Picture 36">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9" name="Picture 38">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1" name="Rectangle 40">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3" name="Rectangle 42">
            <a:extLst>
              <a:ext uri="{FF2B5EF4-FFF2-40B4-BE49-F238E27FC236}">
                <a16:creationId xmlns:a16="http://schemas.microsoft.com/office/drawing/2014/main" id="{144A11D1-6963-485E-86DE-760B07434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3A25FF-622E-E74B-AE38-C1E0AC4A0636}"/>
              </a:ext>
            </a:extLst>
          </p:cNvPr>
          <p:cNvSpPr>
            <a:spLocks noGrp="1"/>
          </p:cNvSpPr>
          <p:nvPr>
            <p:ph type="title"/>
          </p:nvPr>
        </p:nvSpPr>
        <p:spPr>
          <a:xfrm>
            <a:off x="635223" y="629266"/>
            <a:ext cx="3116690" cy="5594554"/>
          </a:xfrm>
        </p:spPr>
        <p:txBody>
          <a:bodyPr vert="horz" lIns="91440" tIns="45720" rIns="91440" bIns="45720" rtlCol="0" anchor="ctr">
            <a:normAutofit/>
          </a:bodyPr>
          <a:lstStyle/>
          <a:p>
            <a:r>
              <a:rPr lang="en-US" sz="2800" b="0" i="0" kern="1200" dirty="0">
                <a:solidFill>
                  <a:srgbClr val="EBEBEB"/>
                </a:solidFill>
                <a:latin typeface="+mj-lt"/>
                <a:ea typeface="+mj-ea"/>
                <a:cs typeface="+mj-cs"/>
              </a:rPr>
              <a:t>EDA(Maximum car price range?</a:t>
            </a:r>
          </a:p>
        </p:txBody>
      </p:sp>
      <p:sp>
        <p:nvSpPr>
          <p:cNvPr id="45" name="Freeform 7">
            <a:extLst>
              <a:ext uri="{FF2B5EF4-FFF2-40B4-BE49-F238E27FC236}">
                <a16:creationId xmlns:a16="http://schemas.microsoft.com/office/drawing/2014/main" id="{93BDF132-E4EF-4CB3-9A12-1EB75E159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47" name="Freeform: Shape 46">
            <a:extLst>
              <a:ext uri="{FF2B5EF4-FFF2-40B4-BE49-F238E27FC236}">
                <a16:creationId xmlns:a16="http://schemas.microsoft.com/office/drawing/2014/main" id="{F8486D32-0A56-4407-A9D1-7AFC16946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Rectangle 48">
            <a:extLst>
              <a:ext uri="{FF2B5EF4-FFF2-40B4-BE49-F238E27FC236}">
                <a16:creationId xmlns:a16="http://schemas.microsoft.com/office/drawing/2014/main" id="{B73FE0C2-11C7-466D-B4BA-0330484CD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 Placeholder 2">
            <a:extLst>
              <a:ext uri="{FF2B5EF4-FFF2-40B4-BE49-F238E27FC236}">
                <a16:creationId xmlns:a16="http://schemas.microsoft.com/office/drawing/2014/main" id="{D312937C-DCA3-9C42-A469-F1EB331003D3}"/>
              </a:ext>
            </a:extLst>
          </p:cNvPr>
          <p:cNvSpPr>
            <a:spLocks noGrp="1"/>
          </p:cNvSpPr>
          <p:nvPr>
            <p:ph type="body" sz="half" idx="2"/>
          </p:nvPr>
        </p:nvSpPr>
        <p:spPr>
          <a:xfrm>
            <a:off x="5048452" y="1410458"/>
            <a:ext cx="6495847" cy="2589913"/>
          </a:xfrm>
          <a:solidFill>
            <a:schemeClr val="bg1"/>
          </a:solidFill>
        </p:spPr>
        <p:txBody>
          <a:bodyPr vert="horz" lIns="91440" tIns="45720" rIns="91440" bIns="45720" rtlCol="0">
            <a:normAutofit/>
          </a:bodyPr>
          <a:lstStyle/>
          <a:p>
            <a:pPr>
              <a:buFont typeface="Wingdings 3" charset="2"/>
              <a:buChar char=""/>
            </a:pPr>
            <a:r>
              <a:rPr lang="en-US" sz="2000" b="1" dirty="0"/>
              <a:t>Insights:</a:t>
            </a:r>
          </a:p>
          <a:p>
            <a:pPr marL="285750" indent="-285750">
              <a:buClr>
                <a:schemeClr val="tx1"/>
              </a:buClr>
              <a:buFont typeface="Wingdings" pitchFamily="2" charset="2"/>
              <a:buChar char="q"/>
            </a:pPr>
            <a:r>
              <a:rPr lang="en-IN" dirty="0"/>
              <a:t>The plot is right-skewed, maximum cars price are below (15k) </a:t>
            </a:r>
          </a:p>
          <a:p>
            <a:pPr marL="285750" indent="-285750">
              <a:buClr>
                <a:schemeClr val="tx1"/>
              </a:buClr>
              <a:buFont typeface="Wingdings" pitchFamily="2" charset="2"/>
              <a:buChar char="q"/>
            </a:pPr>
            <a:r>
              <a:rPr lang="en-IN" dirty="0"/>
              <a:t> There is a significant difference between the mean and the median of the price distribution.</a:t>
            </a:r>
            <a:endParaRPr lang="en-US" dirty="0"/>
          </a:p>
        </p:txBody>
      </p:sp>
      <p:pic>
        <p:nvPicPr>
          <p:cNvPr id="4" name="Picture 3">
            <a:extLst>
              <a:ext uri="{FF2B5EF4-FFF2-40B4-BE49-F238E27FC236}">
                <a16:creationId xmlns:a16="http://schemas.microsoft.com/office/drawing/2014/main" id="{D994E28A-E24B-8B42-8488-FB283E24FCD5}"/>
              </a:ext>
            </a:extLst>
          </p:cNvPr>
          <p:cNvPicPr>
            <a:picLocks noChangeAspect="1"/>
          </p:cNvPicPr>
          <p:nvPr/>
        </p:nvPicPr>
        <p:blipFill>
          <a:blip r:embed="rId6"/>
          <a:stretch>
            <a:fillRect/>
          </a:stretch>
        </p:blipFill>
        <p:spPr>
          <a:xfrm>
            <a:off x="4250212" y="4514557"/>
            <a:ext cx="8341636" cy="1948754"/>
          </a:xfrm>
          <a:prstGeom prst="rect">
            <a:avLst/>
          </a:prstGeom>
          <a:effectLst/>
        </p:spPr>
      </p:pic>
    </p:spTree>
    <p:extLst>
      <p:ext uri="{BB962C8B-B14F-4D97-AF65-F5344CB8AC3E}">
        <p14:creationId xmlns:p14="http://schemas.microsoft.com/office/powerpoint/2010/main" val="596529077"/>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F16DDC-54A1-FE46-B094-1B9805F7CA7D}"/>
              </a:ext>
            </a:extLst>
          </p:cNvPr>
          <p:cNvSpPr>
            <a:spLocks noGrp="1"/>
          </p:cNvSpPr>
          <p:nvPr>
            <p:ph type="title"/>
          </p:nvPr>
        </p:nvSpPr>
        <p:spPr>
          <a:xfrm>
            <a:off x="648931" y="629266"/>
            <a:ext cx="4166510" cy="1622321"/>
          </a:xfrm>
        </p:spPr>
        <p:txBody>
          <a:bodyPr vert="horz" lIns="91440" tIns="45720" rIns="91440" bIns="45720" rtlCol="0" anchor="t">
            <a:normAutofit/>
          </a:bodyPr>
          <a:lstStyle/>
          <a:p>
            <a:r>
              <a:rPr lang="en-US" sz="4200" b="0" i="0" kern="1200" dirty="0">
                <a:solidFill>
                  <a:srgbClr val="EBEBEB"/>
                </a:solidFill>
                <a:latin typeface="+mj-lt"/>
                <a:ea typeface="+mj-ea"/>
                <a:cs typeface="+mj-cs"/>
              </a:rPr>
              <a:t>EDA(Outliers)</a:t>
            </a:r>
          </a:p>
        </p:txBody>
      </p:sp>
      <p:sp>
        <p:nvSpPr>
          <p:cNvPr id="23"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Picture 3">
            <a:extLst>
              <a:ext uri="{FF2B5EF4-FFF2-40B4-BE49-F238E27FC236}">
                <a16:creationId xmlns:a16="http://schemas.microsoft.com/office/drawing/2014/main" id="{44859906-85F9-5C46-A752-5DBDCCEBF4A9}"/>
              </a:ext>
            </a:extLst>
          </p:cNvPr>
          <p:cNvPicPr>
            <a:picLocks noChangeAspect="1"/>
          </p:cNvPicPr>
          <p:nvPr/>
        </p:nvPicPr>
        <p:blipFill>
          <a:blip r:embed="rId6"/>
          <a:stretch>
            <a:fillRect/>
          </a:stretch>
        </p:blipFill>
        <p:spPr>
          <a:xfrm>
            <a:off x="6093992" y="1610098"/>
            <a:ext cx="5449889" cy="3637800"/>
          </a:xfrm>
          <a:prstGeom prst="rect">
            <a:avLst/>
          </a:prstGeom>
          <a:effectLst/>
        </p:spPr>
      </p:pic>
      <p:sp>
        <p:nvSpPr>
          <p:cNvPr id="27" name="Rectangle 26">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 Placeholder 2">
            <a:extLst>
              <a:ext uri="{FF2B5EF4-FFF2-40B4-BE49-F238E27FC236}">
                <a16:creationId xmlns:a16="http://schemas.microsoft.com/office/drawing/2014/main" id="{DB9A185F-77E0-A548-B1DB-B35FD59FE28E}"/>
              </a:ext>
            </a:extLst>
          </p:cNvPr>
          <p:cNvSpPr>
            <a:spLocks noGrp="1"/>
          </p:cNvSpPr>
          <p:nvPr>
            <p:ph type="body" sz="half" idx="2"/>
          </p:nvPr>
        </p:nvSpPr>
        <p:spPr>
          <a:xfrm>
            <a:off x="648931" y="2438400"/>
            <a:ext cx="4166509" cy="3785419"/>
          </a:xfrm>
        </p:spPr>
        <p:txBody>
          <a:bodyPr vert="horz" lIns="91440" tIns="45720" rIns="91440" bIns="45720" rtlCol="0">
            <a:normAutofit/>
          </a:bodyPr>
          <a:lstStyle/>
          <a:p>
            <a:pPr>
              <a:buFont typeface="Wingdings 3" charset="2"/>
              <a:buChar char=""/>
            </a:pPr>
            <a:r>
              <a:rPr lang="en-IN" dirty="0"/>
              <a:t>There is a high variance in the car prices, data points are far from the mean.</a:t>
            </a:r>
            <a:endParaRPr lang="en-US" dirty="0">
              <a:solidFill>
                <a:srgbClr val="EBEBEB"/>
              </a:solidFill>
            </a:endParaRPr>
          </a:p>
        </p:txBody>
      </p:sp>
    </p:spTree>
    <p:extLst>
      <p:ext uri="{BB962C8B-B14F-4D97-AF65-F5344CB8AC3E}">
        <p14:creationId xmlns:p14="http://schemas.microsoft.com/office/powerpoint/2010/main" val="3901330019"/>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6B4F66-6866-D34F-AD83-D2E5076A8CE3}"/>
              </a:ext>
            </a:extLst>
          </p:cNvPr>
          <p:cNvSpPr>
            <a:spLocks noGrp="1"/>
          </p:cNvSpPr>
          <p:nvPr>
            <p:ph type="title"/>
          </p:nvPr>
        </p:nvSpPr>
        <p:spPr>
          <a:xfrm>
            <a:off x="648931" y="629266"/>
            <a:ext cx="4166510" cy="1622321"/>
          </a:xfrm>
        </p:spPr>
        <p:txBody>
          <a:bodyPr vert="horz" lIns="91440" tIns="45720" rIns="91440" bIns="45720" rtlCol="0" anchor="t">
            <a:normAutofit/>
          </a:bodyPr>
          <a:lstStyle/>
          <a:p>
            <a:pPr>
              <a:lnSpc>
                <a:spcPct val="90000"/>
              </a:lnSpc>
            </a:pPr>
            <a:r>
              <a:rPr lang="en-US" sz="2300" b="0" i="0" kern="1200" dirty="0">
                <a:solidFill>
                  <a:srgbClr val="EBEBEB"/>
                </a:solidFill>
                <a:latin typeface="+mj-lt"/>
                <a:ea typeface="+mj-ea"/>
                <a:cs typeface="+mj-cs"/>
              </a:rPr>
              <a:t>EDA(Correlation B/W variables)</a:t>
            </a:r>
          </a:p>
        </p:txBody>
      </p:sp>
      <p:sp>
        <p:nvSpPr>
          <p:cNvPr id="23"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Picture 3">
            <a:extLst>
              <a:ext uri="{FF2B5EF4-FFF2-40B4-BE49-F238E27FC236}">
                <a16:creationId xmlns:a16="http://schemas.microsoft.com/office/drawing/2014/main" id="{BA0E147D-CC33-C749-A679-6DB4EBDFA1F5}"/>
              </a:ext>
            </a:extLst>
          </p:cNvPr>
          <p:cNvPicPr>
            <a:picLocks noChangeAspect="1"/>
          </p:cNvPicPr>
          <p:nvPr/>
        </p:nvPicPr>
        <p:blipFill>
          <a:blip r:embed="rId6"/>
          <a:stretch>
            <a:fillRect/>
          </a:stretch>
        </p:blipFill>
        <p:spPr>
          <a:xfrm>
            <a:off x="5207219" y="1141407"/>
            <a:ext cx="7467771" cy="4457535"/>
          </a:xfrm>
          <a:prstGeom prst="rect">
            <a:avLst/>
          </a:prstGeom>
          <a:effectLst/>
        </p:spPr>
      </p:pic>
      <p:sp>
        <p:nvSpPr>
          <p:cNvPr id="27" name="Rectangle 26">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 Placeholder 2">
            <a:extLst>
              <a:ext uri="{FF2B5EF4-FFF2-40B4-BE49-F238E27FC236}">
                <a16:creationId xmlns:a16="http://schemas.microsoft.com/office/drawing/2014/main" id="{ADA87994-D6D9-5443-847C-47EE704F798D}"/>
              </a:ext>
            </a:extLst>
          </p:cNvPr>
          <p:cNvSpPr>
            <a:spLocks noGrp="1"/>
          </p:cNvSpPr>
          <p:nvPr>
            <p:ph type="body" sz="half" idx="2"/>
          </p:nvPr>
        </p:nvSpPr>
        <p:spPr>
          <a:xfrm>
            <a:off x="648931" y="2438400"/>
            <a:ext cx="4166509" cy="3785419"/>
          </a:xfrm>
        </p:spPr>
        <p:txBody>
          <a:bodyPr vert="horz" lIns="91440" tIns="45720" rIns="91440" bIns="45720" rtlCol="0">
            <a:normAutofit/>
          </a:bodyPr>
          <a:lstStyle/>
          <a:p>
            <a:pPr>
              <a:buFont typeface="Wingdings 3" charset="2"/>
              <a:buChar char=""/>
            </a:pPr>
            <a:r>
              <a:rPr lang="en-US" dirty="0"/>
              <a:t>Compressionratio,carwidth,</a:t>
            </a:r>
            <a:r>
              <a:rPr lang="en-US" dirty="0" err="1"/>
              <a:t>curbweight</a:t>
            </a:r>
            <a:r>
              <a:rPr lang="en-US" dirty="0"/>
              <a:t>’,</a:t>
            </a:r>
            <a:r>
              <a:rPr lang="en-US" dirty="0" err="1"/>
              <a:t>wheelbase,citympg</a:t>
            </a:r>
            <a:r>
              <a:rPr lang="en-US" dirty="0"/>
              <a:t> – these  variables are dropped due to multi-correlation .</a:t>
            </a:r>
          </a:p>
          <a:p>
            <a:pPr>
              <a:buFont typeface="Wingdings 3" charset="2"/>
              <a:buChar char=""/>
            </a:pPr>
            <a:r>
              <a:rPr lang="en-US" dirty="0"/>
              <a:t>Heatmap reflects the correlation between variables. Based on the correlation we have dropped the columns which has multi collinearity</a:t>
            </a:r>
          </a:p>
        </p:txBody>
      </p:sp>
    </p:spTree>
    <p:extLst>
      <p:ext uri="{BB962C8B-B14F-4D97-AF65-F5344CB8AC3E}">
        <p14:creationId xmlns:p14="http://schemas.microsoft.com/office/powerpoint/2010/main" val="3819008829"/>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Madison</Template>
  <TotalTime>158</TotalTime>
  <Words>772</Words>
  <Application>Microsoft Macintosh PowerPoint</Application>
  <PresentationFormat>Widescreen</PresentationFormat>
  <Paragraphs>59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Century Gothic</vt:lpstr>
      <vt:lpstr>Wingdings</vt:lpstr>
      <vt:lpstr>Wingdings 3</vt:lpstr>
      <vt:lpstr>Ion</vt:lpstr>
      <vt:lpstr>A Chinese Car making company aspires to enter the Indian market by setting up their manufacturing unit there and producing cars locally to give competition to their Indian and other counterparts. They have contracted an automobile consulting company to understand the factors on which the pricing of cars depends. Specifically, they want to understand the factors affecting the pricing of cars in the Indian market, since those may be very different from the Chinese market. The company wants to know:    a. Which variables are significant in predicting the price of a  car.    b. How well those variables describe the price of a car. Based on various market surveys, the consulting firm has gathered a large dataset of different types of cars across the Indian market. </vt:lpstr>
      <vt:lpstr>Business Goal</vt:lpstr>
      <vt:lpstr>Analysis Framework/Flow</vt:lpstr>
      <vt:lpstr>EDA- Exploratory Data Analysis</vt:lpstr>
      <vt:lpstr>EDA shows the most popular car?</vt:lpstr>
      <vt:lpstr>EDA(Most and least Expensive Car?)</vt:lpstr>
      <vt:lpstr>EDA(Maximum car price range?</vt:lpstr>
      <vt:lpstr>EDA(Outliers)</vt:lpstr>
      <vt:lpstr>EDA(Correlation B/W variables)</vt:lpstr>
      <vt:lpstr>Train and Test Split</vt:lpstr>
      <vt:lpstr>Model Building Approach/Steps:</vt:lpstr>
      <vt:lpstr>Same model on the test data we find the results below. This proves that model is performing better.</vt:lpstr>
      <vt:lpstr>Insights on Final Variables and coefficients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Anjani Kumari</cp:lastModifiedBy>
  <cp:revision>70</cp:revision>
  <dcterms:modified xsi:type="dcterms:W3CDTF">2021-01-26T15:50:52Z</dcterms:modified>
</cp:coreProperties>
</file>

<file path=docProps/thumbnail.jpeg>
</file>